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g" ContentType="vide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9" r:id="rId8"/>
    <p:sldId id="431" r:id="rId9"/>
    <p:sldId id="430" r:id="rId10"/>
    <p:sldId id="432" r:id="rId11"/>
    <p:sldId id="433" r:id="rId12"/>
    <p:sldId id="428" r:id="rId13"/>
    <p:sldId id="434" r:id="rId14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3060" autoAdjust="0"/>
  </p:normalViewPr>
  <p:slideViewPr>
    <p:cSldViewPr>
      <p:cViewPr varScale="1">
        <p:scale>
          <a:sx n="95" d="100"/>
          <a:sy n="95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275" cy="498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7" y="5"/>
            <a:ext cx="2946275" cy="4982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09F5-5515-49C8-B1AE-2A2F23D12BC0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436"/>
            <a:ext cx="2946275" cy="4982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7" y="9428436"/>
            <a:ext cx="2946275" cy="4982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D73F-BC99-4529-A19C-0071AEB7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43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5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1C61-8F6B-4061-A8AF-6E164CFF4D66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4B04-E4D0-4DEB-B604-FFF7CA7BA65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044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4B04-E4D0-4DEB-B604-FFF7CA7BA654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097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4B04-E4D0-4DEB-B604-FFF7CA7BA65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2525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41B0-6EF7-4D75-95BE-6BB106585A4D}" type="datetime1">
              <a:rPr lang="el-GR" smtClean="0"/>
              <a:pPr/>
              <a:t>24/9/2018</a:t>
            </a:fld>
            <a:endParaRPr lang="el-GR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25CA-3D36-42D0-8C8B-B3B137894124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97AD-3263-47D6-8519-DDDB8869F75E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0BC6-FFE1-48B7-A7EA-C94D608682BD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29C-0FF0-4696-888E-D07695E52618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F24A-76B9-40A0-A0BB-9495888DB78F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1383-C952-4471-ABFE-E9E9735914C9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4DD3-7F87-4ABF-BD7C-930C7D0E66DF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2FD1-272D-444E-BA73-8560414C0EA4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F06A-9130-43A8-8E81-46637712BA50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479CBB-AB86-4FBD-B757-0EFB30A6CE6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F8A2EE-CE07-4F5D-8D7C-C7DBCCE52C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2492896"/>
            <a:ext cx="7406640" cy="1170615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Ενεργειακή Απόδοση στις επιχειρήσεις και ο ρόλος της Υπηρεσίας Ενέργειας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134200"/>
            <a:ext cx="7704856" cy="17526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«Επιχειρώ για το Κλίμα και την </a:t>
            </a:r>
            <a:r>
              <a:rPr lang="el-GR" sz="2000" dirty="0"/>
              <a:t>Ενεργειακή </a:t>
            </a:r>
            <a:r>
              <a:rPr lang="el-GR" sz="2000" dirty="0" smtClean="0"/>
              <a:t>Απόδοση»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Πολιτιστικό Ίδρυµα Τράπεζας Κύπρου </a:t>
            </a:r>
            <a:endParaRPr lang="el-GR" sz="2000" dirty="0" smtClean="0"/>
          </a:p>
          <a:p>
            <a:r>
              <a:rPr lang="el-GR" sz="2000" dirty="0" smtClean="0"/>
              <a:t>25 Σεπτεµβρίου 2018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B289-AF5F-4C85-A2DD-2C9AB5B643CF}" type="datetime1">
              <a:rPr lang="el-GR" smtClean="0">
                <a:solidFill>
                  <a:schemeClr val="tx1"/>
                </a:solidFill>
              </a:rPr>
              <a:pPr/>
              <a:t>24/9/2018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19" y="404664"/>
            <a:ext cx="713721" cy="66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651271" cy="661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4696"/>
            <a:ext cx="76676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3925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97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15471"/>
            <a:ext cx="5486400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6005123" cy="4117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7793">
            <a:off x="70552" y="629463"/>
            <a:ext cx="3018147" cy="11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2543">
            <a:off x="6015254" y="4954934"/>
            <a:ext cx="3087167" cy="120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2557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ntonia.mpg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60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91568" y="2305291"/>
            <a:ext cx="80980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Κατερίνα Πιριπίτση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Tel: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22409344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, 22409303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fr-FR" sz="28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en-GB" sz="28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kpiripitsi@mcit.gov.cy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energyservice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mcit.gov.cy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www.mcit.gov.cy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(επιλογη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</a:rPr>
              <a:t>Υπηρεσία Ενέργειας)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331640" y="1052736"/>
            <a:ext cx="7123113" cy="167322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 pitchFamily="18" charset="2"/>
              <a:buNone/>
            </a:pP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Ευχαριστώ για την προσοχή σας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5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</a:t>
            </a:r>
            <a:r>
              <a:rPr lang="en-GB" dirty="0" smtClean="0"/>
              <a:t> </a:t>
            </a:r>
            <a:r>
              <a:rPr lang="el-GR" dirty="0" smtClean="0"/>
              <a:t>εθνικής ενεργειακής κατανάλωσης ανά τομέα το 2015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787059" cy="44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99784" y="65253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Πηγη</a:t>
            </a:r>
            <a:r>
              <a:rPr lang="en-GB" dirty="0" smtClean="0"/>
              <a:t>: Eurostat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13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2964"/>
            <a:ext cx="7498080" cy="11430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Δυναμικό</a:t>
            </a:r>
            <a:br>
              <a:rPr lang="el-GR" sz="2400" b="1" dirty="0" smtClean="0"/>
            </a:br>
            <a:r>
              <a:rPr lang="el-GR" sz="2400" b="1" dirty="0" smtClean="0"/>
              <a:t> εξοικονομησης ενεργειας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FBBF51-4E33-4336-B137-AD003B2F8AFB}"/>
              </a:ext>
            </a:extLst>
          </p:cNvPr>
          <p:cNvSpPr/>
          <p:nvPr/>
        </p:nvSpPr>
        <p:spPr>
          <a:xfrm>
            <a:off x="862919" y="5548440"/>
            <a:ext cx="78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Το οικονομικό δυναμικό εξοικονόμησης ενέργειας στον τριτογενή τομέα σε σχέση με το σενάριο αναφοράς για τα έτη 2030 και 2050 είναι 6% και 24% αντίστοιχα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0560C92-2509-4CAA-90AE-CE525A03ED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91304"/>
            <a:ext cx="6612215" cy="43571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1690A94-8DCF-4F79-9772-6A4A4E487B25}"/>
              </a:ext>
            </a:extLst>
          </p:cNvPr>
          <p:cNvGrpSpPr/>
          <p:nvPr/>
        </p:nvGrpSpPr>
        <p:grpSpPr>
          <a:xfrm>
            <a:off x="5180831" y="-30930"/>
            <a:ext cx="3563888" cy="1591268"/>
            <a:chOff x="5580112" y="692696"/>
            <a:chExt cx="3563888" cy="1591268"/>
          </a:xfrm>
        </p:grpSpPr>
        <p:pic>
          <p:nvPicPr>
            <p:cNvPr id="7" name="Grafik 19" descr="GIZ-Logo, Deutsche Gesellschaft für Internationale Zusammenarbeit (GIZ) GmbH&#10;&#10;C:\Dokumente und Einstellungen\auge_luc\Lokale Einstellungen\Temp\Temporäres Verzeichnis 3 für gizlogo-standard-mit-unternehmensname-de[1].zip\gizlogo-unternehmen-de-rgb.gif">
              <a:extLst>
                <a:ext uri="{FF2B5EF4-FFF2-40B4-BE49-F238E27FC236}">
                  <a16:creationId xmlns="" xmlns:a16="http://schemas.microsoft.com/office/drawing/2014/main" id="{A3F6FBBB-BB51-4D39-AAB9-87F3388A9F7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692696"/>
              <a:ext cx="2181225" cy="906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Bild 36" descr="BMWi">
              <a:extLst>
                <a:ext uri="{FF2B5EF4-FFF2-40B4-BE49-F238E27FC236}">
                  <a16:creationId xmlns="" xmlns:a16="http://schemas.microsoft.com/office/drawing/2014/main" id="{B090CCD3-0C2D-4273-8922-C19AFBE6EAA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08720"/>
              <a:ext cx="13525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CAF6BFC-B3CB-4608-83DA-B2C7E198C7A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84784"/>
              <a:ext cx="84772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">
              <a:extLst>
                <a:ext uri="{FF2B5EF4-FFF2-40B4-BE49-F238E27FC236}">
                  <a16:creationId xmlns="" xmlns:a16="http://schemas.microsoft.com/office/drawing/2014/main" id="{777305B0-EE70-495E-9E55-86D6DFC20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40352" y="1340768"/>
              <a:ext cx="936104" cy="94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6541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Δυναμικό</a:t>
            </a:r>
            <a:br>
              <a:rPr lang="el-GR" sz="2400" b="1" dirty="0" smtClean="0"/>
            </a:br>
            <a:r>
              <a:rPr lang="el-GR" sz="2400" b="1" dirty="0" smtClean="0"/>
              <a:t> εξοικονομησης ενεργειας</a:t>
            </a:r>
            <a:endParaRPr lang="en-GB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FBBF51-4E33-4336-B137-AD003B2F8AFB}"/>
              </a:ext>
            </a:extLst>
          </p:cNvPr>
          <p:cNvSpPr/>
          <p:nvPr/>
        </p:nvSpPr>
        <p:spPr>
          <a:xfrm>
            <a:off x="971600" y="5565338"/>
            <a:ext cx="80729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Το οικονομικό δυναμικό εξοικονόμησης ενέργειας στο βιομηχανικό τομέα σε σχέση με το σενάριο αναφοράς για τα έτη 2030 και 2050 είναι 3,3% και 7% αντίστοιχα.</a:t>
            </a:r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53901B-60E8-47A0-BEA5-576E614A59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89022"/>
            <a:ext cx="7099045" cy="427631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58408" y="44624"/>
            <a:ext cx="3563888" cy="1591268"/>
            <a:chOff x="5580112" y="692696"/>
            <a:chExt cx="3563888" cy="1591268"/>
          </a:xfrm>
        </p:grpSpPr>
        <p:pic>
          <p:nvPicPr>
            <p:cNvPr id="10" name="Grafik 19" descr="GIZ-Logo, Deutsche Gesellschaft für Internationale Zusammenarbeit (GIZ) GmbH&#10;&#10;C:\Dokumente und Einstellungen\auge_luc\Lokale Einstellungen\Temp\Temporäres Verzeichnis 3 für gizlogo-standard-mit-unternehmensname-de[1].zip\gizlogo-unternehmen-de-rgb.gif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692696"/>
              <a:ext cx="2181225" cy="906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Bild 36" descr="BMWi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08720"/>
              <a:ext cx="135255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84784"/>
              <a:ext cx="847725" cy="5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40352" y="1340768"/>
              <a:ext cx="936104" cy="94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660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Σημαντικοι Εθνικοί Στόχοι για εξοικονόμηση ενέργειας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890080" cy="514955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l-GR" sz="4000" b="1" u="sng" dirty="0" smtClean="0">
                <a:solidFill>
                  <a:srgbClr val="0070C0"/>
                </a:solidFill>
              </a:rPr>
              <a:t>2014-2020 (υφιστάμενοι</a:t>
            </a:r>
            <a:r>
              <a:rPr lang="en-GB" sz="4000" b="1" u="sng" dirty="0" smtClean="0">
                <a:solidFill>
                  <a:srgbClr val="0070C0"/>
                </a:solidFill>
              </a:rPr>
              <a:t>)</a:t>
            </a:r>
            <a:endParaRPr lang="el-GR" sz="4000" b="1" u="sng" dirty="0" smtClean="0">
              <a:solidFill>
                <a:srgbClr val="0070C0"/>
              </a:solidFill>
            </a:endParaRPr>
          </a:p>
          <a:p>
            <a:r>
              <a:rPr lang="el-GR" u="sng" dirty="0" smtClean="0"/>
              <a:t>Ενδεικτικός στόχος</a:t>
            </a:r>
            <a:r>
              <a:rPr lang="en-GB" dirty="0" smtClean="0"/>
              <a:t>: </a:t>
            </a:r>
            <a:r>
              <a:rPr lang="el-GR" dirty="0"/>
              <a:t>Ε</a:t>
            </a:r>
            <a:r>
              <a:rPr lang="el-GR" dirty="0" smtClean="0"/>
              <a:t>θνική </a:t>
            </a:r>
            <a:r>
              <a:rPr lang="en-GB" dirty="0" smtClean="0"/>
              <a:t> </a:t>
            </a:r>
            <a:r>
              <a:rPr lang="el-GR" dirty="0"/>
              <a:t>π</a:t>
            </a:r>
            <a:r>
              <a:rPr lang="el-GR" dirty="0" smtClean="0"/>
              <a:t>ρωτογενής κατανάλωση έως το 2020 μέχρι 2,23</a:t>
            </a:r>
            <a:r>
              <a:rPr lang="en-GB" dirty="0" smtClean="0"/>
              <a:t> </a:t>
            </a:r>
            <a:r>
              <a:rPr lang="en-GB" dirty="0" err="1" smtClean="0"/>
              <a:t>ktoe</a:t>
            </a:r>
            <a:endParaRPr lang="el-GR" dirty="0" smtClean="0"/>
          </a:p>
          <a:p>
            <a:endParaRPr lang="en-GB" dirty="0" smtClean="0"/>
          </a:p>
          <a:p>
            <a:r>
              <a:rPr lang="el-GR" u="sng" dirty="0" smtClean="0"/>
              <a:t>Υποχρεωτικός στόχος</a:t>
            </a:r>
            <a:r>
              <a:rPr lang="en-GB" u="sng" dirty="0" smtClean="0"/>
              <a:t>: </a:t>
            </a:r>
            <a:r>
              <a:rPr lang="el-GR" dirty="0" smtClean="0"/>
              <a:t>Σωρευτική εξοικόνομηση  241,588 </a:t>
            </a:r>
            <a:r>
              <a:rPr lang="en-GB" dirty="0" smtClean="0"/>
              <a:t>toe </a:t>
            </a:r>
            <a:r>
              <a:rPr lang="el-GR" dirty="0" smtClean="0"/>
              <a:t>μεχρι το 2020  με μέτρα στην τελική χρήση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l-GR" sz="4000" b="1" u="sng" dirty="0" smtClean="0">
                <a:solidFill>
                  <a:srgbClr val="FF0000"/>
                </a:solidFill>
              </a:rPr>
              <a:t>2021-2030 </a:t>
            </a:r>
            <a:r>
              <a:rPr lang="en-GB" sz="4000" b="1" u="sng" dirty="0" smtClean="0">
                <a:solidFill>
                  <a:srgbClr val="FF0000"/>
                </a:solidFill>
              </a:rPr>
              <a:t> (</a:t>
            </a:r>
            <a:r>
              <a:rPr lang="el-GR" sz="4000" b="1" u="sng" dirty="0" smtClean="0">
                <a:solidFill>
                  <a:srgbClr val="FF0000"/>
                </a:solidFill>
              </a:rPr>
              <a:t>προς τελική ψηφιση)</a:t>
            </a:r>
            <a:endParaRPr lang="en-GB" sz="4000" b="1" u="sng" dirty="0" smtClean="0">
              <a:solidFill>
                <a:srgbClr val="FF0000"/>
              </a:solidFill>
            </a:endParaRPr>
          </a:p>
          <a:p>
            <a:r>
              <a:rPr lang="en-GB" u="sng" dirty="0" smtClean="0"/>
              <a:t>-</a:t>
            </a:r>
            <a:r>
              <a:rPr lang="el-GR" u="sng" dirty="0"/>
              <a:t> Ενδεικτικός στόχος</a:t>
            </a:r>
            <a:r>
              <a:rPr lang="en-GB" u="sng" dirty="0"/>
              <a:t>: </a:t>
            </a:r>
            <a:r>
              <a:rPr lang="el-GR" dirty="0" smtClean="0"/>
              <a:t>Καθορισμός εθνικής συνεισφοράς στον στόχο της Ε.Ε για 32,5%  (μεχρι 1273 εκ </a:t>
            </a:r>
            <a:r>
              <a:rPr lang="en-GB" dirty="0" smtClean="0"/>
              <a:t>toe </a:t>
            </a:r>
            <a:r>
              <a:rPr lang="el-GR" dirty="0" smtClean="0"/>
              <a:t>πρωτογενης καταναλωση στην Ε.Ε</a:t>
            </a:r>
            <a:r>
              <a:rPr lang="en-GB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u="sng" dirty="0"/>
              <a:t>Υποχρεωτικός στόχος</a:t>
            </a:r>
            <a:r>
              <a:rPr lang="en-GB" dirty="0" smtClean="0"/>
              <a:t>:</a:t>
            </a:r>
            <a:r>
              <a:rPr lang="el-GR" dirty="0"/>
              <a:t> Σ</a:t>
            </a:r>
            <a:r>
              <a:rPr lang="el-GR" dirty="0" smtClean="0"/>
              <a:t>ωρευτική </a:t>
            </a:r>
            <a:r>
              <a:rPr lang="el-GR" dirty="0"/>
              <a:t>εξοικονόμησης </a:t>
            </a:r>
            <a:r>
              <a:rPr lang="el-GR" dirty="0" smtClean="0"/>
              <a:t>ίση </a:t>
            </a:r>
            <a:r>
              <a:rPr lang="el-GR" dirty="0"/>
              <a:t>με </a:t>
            </a:r>
            <a:r>
              <a:rPr lang="el-GR" dirty="0" smtClean="0"/>
              <a:t>0,8% </a:t>
            </a:r>
            <a:r>
              <a:rPr lang="el-GR" dirty="0"/>
              <a:t>της </a:t>
            </a:r>
            <a:r>
              <a:rPr lang="el-GR" dirty="0" smtClean="0"/>
              <a:t>τελικής </a:t>
            </a:r>
            <a:r>
              <a:rPr lang="el-GR" dirty="0"/>
              <a:t>κατανάλωσης ενέργειας ίση με το μέσο όρο των ετών  2016-2018, παρέκκλιση για την Κύπρο και τη Μάλτα για 0,24</a:t>
            </a:r>
            <a:r>
              <a:rPr lang="el-GR" dirty="0" smtClean="0"/>
              <a:t>%) ≈200,000 </a:t>
            </a:r>
            <a:r>
              <a:rPr lang="en-GB" dirty="0"/>
              <a:t>toe</a:t>
            </a:r>
            <a:endParaRPr lang="en-GB" dirty="0" smtClean="0"/>
          </a:p>
          <a:p>
            <a:endParaRPr lang="el-GR" dirty="0" smtClean="0"/>
          </a:p>
          <a:p>
            <a:pPr marL="82296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74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6</a:t>
            </a:fld>
            <a:endParaRPr lang="el-GR"/>
          </a:p>
        </p:txBody>
      </p:sp>
      <p:grpSp>
        <p:nvGrpSpPr>
          <p:cNvPr id="19" name="Group 18"/>
          <p:cNvGrpSpPr/>
          <p:nvPr/>
        </p:nvGrpSpPr>
        <p:grpSpPr>
          <a:xfrm>
            <a:off x="0" y="27384"/>
            <a:ext cx="9256274" cy="6858000"/>
            <a:chOff x="0" y="27384"/>
            <a:chExt cx="9256274" cy="6858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84"/>
              <a:ext cx="925627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275856" y="5877272"/>
              <a:ext cx="1296144" cy="36004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3848" y="580526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επιχειρήσεις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20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8036909" cy="70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39" y="4149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/>
              <a:t>Θερµοµόνωση</a:t>
            </a:r>
            <a:r>
              <a:rPr lang="en-GB" sz="2000" dirty="0" smtClean="0"/>
              <a:t> </a:t>
            </a:r>
            <a:r>
              <a:rPr lang="el-GR" sz="2000" dirty="0" smtClean="0"/>
              <a:t>κτιρίου •  </a:t>
            </a:r>
            <a:r>
              <a:rPr lang="el-GR" sz="2000" dirty="0"/>
              <a:t>Θερµοµόνωση </a:t>
            </a:r>
            <a:r>
              <a:rPr lang="el-GR" sz="2000" dirty="0" smtClean="0"/>
              <a:t>σωληνώσεων• </a:t>
            </a:r>
            <a:r>
              <a:rPr lang="el-GR" sz="2000" dirty="0"/>
              <a:t>Σωστή ρύθµιση, λειτουργία </a:t>
            </a:r>
            <a:r>
              <a:rPr lang="el-GR" sz="2000" dirty="0" smtClean="0"/>
              <a:t>θέρµανσης/κλιµατισµού φωτισµού • </a:t>
            </a:r>
            <a:r>
              <a:rPr lang="el-GR" sz="2000" dirty="0"/>
              <a:t>Αντικατάσταση ενεργοβόρου εξοπλισµού µε νέες συσκευές υψηλής ενεργειακής απόδοσης • Χρήση </a:t>
            </a:r>
            <a:r>
              <a:rPr lang="el-GR" sz="2000" dirty="0" smtClean="0"/>
              <a:t>αυτοµατισµών και θερµοστατών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5699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5" y="26622"/>
            <a:ext cx="6849771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5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5464-9359-4F8B-A87D-EEB874D79E97}" type="datetime1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A2EE-CE07-4F5D-8D7C-C7DBCCE52C64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706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47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17137</TotalTime>
  <Words>256</Words>
  <Application>Microsoft Office PowerPoint</Application>
  <PresentationFormat>On-screen Show (4:3)</PresentationFormat>
  <Paragraphs>60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   Ενεργειακή Απόδοση στις επιχειρήσεις και ο ρόλος της Υπηρεσίας Ενέργειας</vt:lpstr>
      <vt:lpstr>Στοιχεία εθνικής ενεργειακής κατανάλωσης ανά τομέα το 2015</vt:lpstr>
      <vt:lpstr>Δυναμικό  εξοικονομησης ενεργειας</vt:lpstr>
      <vt:lpstr>Δυναμικό  εξοικονομησης ενεργειας</vt:lpstr>
      <vt:lpstr>Σημαντικοι Εθνικοί Στόχοι για εξοικονόμηση ενέργειας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Iosif Spyrides</dc:creator>
  <cp:lastModifiedBy> Katerina</cp:lastModifiedBy>
  <cp:revision>480</cp:revision>
  <cp:lastPrinted>2018-08-31T10:32:50Z</cp:lastPrinted>
  <dcterms:created xsi:type="dcterms:W3CDTF">2015-02-16T08:55:34Z</dcterms:created>
  <dcterms:modified xsi:type="dcterms:W3CDTF">2018-09-24T09:36:02Z</dcterms:modified>
</cp:coreProperties>
</file>